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8" r:id="rId6"/>
    <p:sldId id="264" r:id="rId7"/>
    <p:sldId id="262" r:id="rId8"/>
    <p:sldId id="267" r:id="rId9"/>
    <p:sldId id="266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0"/>
  </p:normalViewPr>
  <p:slideViewPr>
    <p:cSldViewPr snapToGrid="0" snapToObjects="1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AF0E26-CDFB-A94E-8371-EC4F1185A2B1}" type="datetimeFigureOut">
              <a:rPr lang="en-US" smtClean="0"/>
              <a:t>8/4/20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B256B8-D26F-774F-9D48-8C15F4471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232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B256B8-D26F-774F-9D48-8C15F447123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854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6113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833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786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247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507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191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849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428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765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8/4/20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416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38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204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5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>
            <a:extLst>
              <a:ext uri="{FF2B5EF4-FFF2-40B4-BE49-F238E27FC236}">
                <a16:creationId xmlns:a16="http://schemas.microsoft.com/office/drawing/2014/main" id="{62B6A451-7A78-424E-905A-0BB4B507AA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091" b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1" name="Rectangle 27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985C27-F003-9145-A679-4F4716AA8E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0452" y="5049616"/>
            <a:ext cx="6326895" cy="778542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002060"/>
                </a:solidFill>
              </a:rPr>
              <a:t>Management – Colombia </a:t>
            </a:r>
            <a:endParaRPr 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8153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Freeform: Shape 30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3" name="Freeform: Shape 32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6EB3B4-5405-0E4E-AA17-A989512A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600" b="1" dirty="0"/>
              <a:t>China Import Share and Management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0E56-9729-5F4F-9404-452C061C2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814" y="2964956"/>
            <a:ext cx="3658087" cy="120300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Chinese Import Share is a variable of competitive pressure, which indicates a negative sign.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666A645-4FF4-154F-8031-416E242C1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967" y="1865617"/>
            <a:ext cx="6921940" cy="323600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771D0E5-53CB-B940-9305-527DB431A933}"/>
              </a:ext>
            </a:extLst>
          </p:cNvPr>
          <p:cNvSpPr/>
          <p:nvPr/>
        </p:nvSpPr>
        <p:spPr>
          <a:xfrm>
            <a:off x="5139991" y="4974665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050" dirty="0"/>
              <a:t>Source: Iacovone / Fernández (2020) </a:t>
            </a:r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2280975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2E2A6-A2CB-2641-A628-47D73F297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993" y="219456"/>
            <a:ext cx="10499355" cy="1566813"/>
          </a:xfrm>
        </p:spPr>
        <p:txBody>
          <a:bodyPr>
            <a:normAutofit fontScale="90000"/>
          </a:bodyPr>
          <a:lstStyle/>
          <a:p>
            <a:pPr algn="ctr"/>
            <a:br>
              <a:rPr lang="en-US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Management Score</a:t>
            </a: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sz="2000" b="1" dirty="0">
                <a:solidFill>
                  <a:srgbClr val="C00000"/>
                </a:solidFill>
              </a:rPr>
              <a:t>Colombia (Industry Edit 2018) </a:t>
            </a:r>
            <a:r>
              <a:rPr lang="en-US" sz="2000" b="1" dirty="0"/>
              <a:t>vs. </a:t>
            </a:r>
            <a:r>
              <a:rPr lang="en-US" sz="2000" b="1" dirty="0">
                <a:solidFill>
                  <a:srgbClr val="002060"/>
                </a:solidFill>
              </a:rPr>
              <a:t>USA (Annual Survey of Manufactories 2010 and 2015)</a:t>
            </a:r>
            <a:br>
              <a:rPr lang="en-US" sz="2200" b="1" dirty="0">
                <a:solidFill>
                  <a:srgbClr val="002060"/>
                </a:solidFill>
              </a:rPr>
            </a:br>
            <a:r>
              <a:rPr lang="en-US" sz="2200" b="1" dirty="0">
                <a:solidFill>
                  <a:srgbClr val="002060"/>
                </a:solidFill>
              </a:rPr>
              <a:t>       </a:t>
            </a:r>
            <a:endParaRPr lang="en-US" sz="3100" b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0F212E-2EE8-B74C-993F-B7D31618EC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7994" y="2206626"/>
            <a:ext cx="6812627" cy="4081589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E628AD0-24E0-8143-9AFE-63A852C04B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963510"/>
              </p:ext>
            </p:extLst>
          </p:nvPr>
        </p:nvGraphicFramePr>
        <p:xfrm>
          <a:off x="8200362" y="2630179"/>
          <a:ext cx="3335964" cy="1883724"/>
        </p:xfrm>
        <a:graphic>
          <a:graphicData uri="http://schemas.openxmlformats.org/drawingml/2006/table">
            <a:tbl>
              <a:tblPr firstRow="1" bandRow="1"/>
              <a:tblGrid>
                <a:gridCol w="1391682">
                  <a:extLst>
                    <a:ext uri="{9D8B030D-6E8A-4147-A177-3AD203B41FA5}">
                      <a16:colId xmlns:a16="http://schemas.microsoft.com/office/drawing/2014/main" val="13795394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900911586"/>
                    </a:ext>
                  </a:extLst>
                </a:gridCol>
                <a:gridCol w="1029882">
                  <a:extLst>
                    <a:ext uri="{9D8B030D-6E8A-4147-A177-3AD203B41FA5}">
                      <a16:colId xmlns:a16="http://schemas.microsoft.com/office/drawing/2014/main" val="675009355"/>
                    </a:ext>
                  </a:extLst>
                </a:gridCol>
              </a:tblGrid>
              <a:tr h="368061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Statistic (mean)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Colombia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USA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6537358"/>
                  </a:ext>
                </a:extLst>
              </a:tr>
              <a:tr h="36806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Management(1-16)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0.37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0.61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27532092"/>
                  </a:ext>
                </a:extLst>
              </a:tr>
              <a:tr h="36806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No Incentives (1-8)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0.55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0.64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62849013"/>
                  </a:ext>
                </a:extLst>
              </a:tr>
              <a:tr h="36806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Incentives (9-16)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0.22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0.58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55350704"/>
                  </a:ext>
                </a:extLst>
              </a:tr>
              <a:tr h="36806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Size (Firm Employment)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125.5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177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017794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C25C199-48FA-CC44-8A90-6C544ED20DD3}"/>
              </a:ext>
            </a:extLst>
          </p:cNvPr>
          <p:cNvSpPr txBox="1"/>
          <p:nvPr/>
        </p:nvSpPr>
        <p:spPr>
          <a:xfrm>
            <a:off x="1392864" y="6288215"/>
            <a:ext cx="37532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Source: Iacovone / Fernández (2020) and Bloom (2019)</a:t>
            </a:r>
          </a:p>
        </p:txBody>
      </p:sp>
    </p:spTree>
    <p:extLst>
      <p:ext uri="{BB962C8B-B14F-4D97-AF65-F5344CB8AC3E}">
        <p14:creationId xmlns:p14="http://schemas.microsoft.com/office/powerpoint/2010/main" val="3653653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0417A-EBAD-284C-9A0C-C0AB3C6ED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004" y="551665"/>
            <a:ext cx="10168128" cy="1179576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Employment and Management</a:t>
            </a:r>
            <a:br>
              <a:rPr lang="en-US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2400" b="1" dirty="0">
                <a:solidFill>
                  <a:srgbClr val="C00000"/>
                </a:solidFill>
              </a:rPr>
              <a:t>Colombia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768CA7-9F34-154B-8E11-33D28E9B39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9162" y="2186085"/>
            <a:ext cx="7094851" cy="41409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88C16C3-33BE-4044-837E-5EDC1467B091}"/>
              </a:ext>
            </a:extLst>
          </p:cNvPr>
          <p:cNvSpPr txBox="1"/>
          <p:nvPr/>
        </p:nvSpPr>
        <p:spPr>
          <a:xfrm>
            <a:off x="2342707" y="6326986"/>
            <a:ext cx="37532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Source: Iacovone / Fernández (2020) and Bloom (2019)</a:t>
            </a:r>
          </a:p>
        </p:txBody>
      </p:sp>
    </p:spTree>
    <p:extLst>
      <p:ext uri="{BB962C8B-B14F-4D97-AF65-F5344CB8AC3E}">
        <p14:creationId xmlns:p14="http://schemas.microsoft.com/office/powerpoint/2010/main" val="347602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1" name="Freeform: Shape 20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D08818-E528-2842-8E07-565AD7C12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985705"/>
            <a:ext cx="3438144" cy="1124712"/>
          </a:xfrm>
        </p:spPr>
        <p:txBody>
          <a:bodyPr anchor="b">
            <a:no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Performance and Management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618AB4E-02BE-4EF4-8786-13071D8848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3562953" cy="3207258"/>
          </a:xfrm>
        </p:spPr>
        <p:txBody>
          <a:bodyPr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rgbClr val="002060"/>
                </a:solidFill>
              </a:rPr>
              <a:t>Performance measured by the average of:</a:t>
            </a:r>
          </a:p>
          <a:p>
            <a:r>
              <a:rPr lang="en-US" sz="1700" dirty="0">
                <a:solidFill>
                  <a:srgbClr val="0070C0"/>
                </a:solidFill>
              </a:rPr>
              <a:t>Labor productivity</a:t>
            </a:r>
          </a:p>
          <a:p>
            <a:r>
              <a:rPr lang="en-US" sz="1700" dirty="0">
                <a:solidFill>
                  <a:srgbClr val="0070C0"/>
                </a:solidFill>
              </a:rPr>
              <a:t>Exports, </a:t>
            </a:r>
          </a:p>
          <a:p>
            <a:r>
              <a:rPr lang="en-US" sz="1700" dirty="0">
                <a:solidFill>
                  <a:srgbClr val="0070C0"/>
                </a:solidFill>
              </a:rPr>
              <a:t>Operating Profit</a:t>
            </a:r>
          </a:p>
          <a:p>
            <a:r>
              <a:rPr lang="en-US" sz="1700" dirty="0">
                <a:solidFill>
                  <a:srgbClr val="0070C0"/>
                </a:solidFill>
              </a:rPr>
              <a:t>IP registers, </a:t>
            </a:r>
          </a:p>
          <a:p>
            <a:r>
              <a:rPr lang="en-US" sz="1700" dirty="0">
                <a:solidFill>
                  <a:srgbClr val="0070C0"/>
                </a:solidFill>
              </a:rPr>
              <a:t>Wage per Employee,</a:t>
            </a:r>
          </a:p>
          <a:p>
            <a:r>
              <a:rPr lang="en-US" sz="1700" dirty="0">
                <a:solidFill>
                  <a:srgbClr val="0070C0"/>
                </a:solidFill>
              </a:rPr>
              <a:t>Investment on Research, Development and Innovation.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en-US" sz="17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BADA24D-1E21-FF44-8AEF-C5237FCEB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0332" y="1047255"/>
            <a:ext cx="7262263" cy="487805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C8236E-16EE-6E44-BCCB-2679BFA48918}"/>
              </a:ext>
            </a:extLst>
          </p:cNvPr>
          <p:cNvSpPr/>
          <p:nvPr/>
        </p:nvSpPr>
        <p:spPr>
          <a:xfrm>
            <a:off x="4603120" y="6085116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</a:t>
            </a:r>
          </a:p>
        </p:txBody>
      </p:sp>
    </p:spTree>
    <p:extLst>
      <p:ext uri="{BB962C8B-B14F-4D97-AF65-F5344CB8AC3E}">
        <p14:creationId xmlns:p14="http://schemas.microsoft.com/office/powerpoint/2010/main" val="1787628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9A320C9-9735-4D13-8279-C1C674841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2544CF4-9B52-4A7B-A4B3-88C72729B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7126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75862C5-5C00-4421-BC7B-9B7B86DBC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8BE01-CE16-6645-A04F-D034A94C2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Semi-elasticities of </a:t>
            </a:r>
            <a:r>
              <a:rPr lang="en-US" sz="3000" b="1" dirty="0">
                <a:solidFill>
                  <a:srgbClr val="C00000"/>
                </a:solidFill>
              </a:rPr>
              <a:t>Colombia</a:t>
            </a:r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 and </a:t>
            </a:r>
            <a:r>
              <a:rPr lang="en-US" sz="3000" b="1" dirty="0">
                <a:solidFill>
                  <a:srgbClr val="002060"/>
                </a:solidFill>
              </a:rPr>
              <a:t>United States</a:t>
            </a:r>
            <a:br>
              <a:rPr lang="en-US" sz="3000" b="1" dirty="0">
                <a:solidFill>
                  <a:srgbClr val="002060"/>
                </a:solidFill>
              </a:rPr>
            </a:br>
            <a:r>
              <a:rPr lang="en-US" sz="1800" b="1" dirty="0">
                <a:solidFill>
                  <a:schemeClr val="bg2">
                    <a:lumMod val="50000"/>
                  </a:schemeClr>
                </a:solidFill>
              </a:rPr>
              <a:t>Independent variable: Management</a:t>
            </a:r>
            <a:endParaRPr lang="en-US" sz="3000" b="1" dirty="0">
              <a:solidFill>
                <a:srgbClr val="00206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9440EF-9BE9-4AE9-8C28-00B02296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81769404-4A07-C745-9B9D-7BE341B33B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6530602"/>
              </p:ext>
            </p:extLst>
          </p:nvPr>
        </p:nvGraphicFramePr>
        <p:xfrm>
          <a:off x="828868" y="2898321"/>
          <a:ext cx="2996830" cy="2074294"/>
        </p:xfrm>
        <a:graphic>
          <a:graphicData uri="http://schemas.openxmlformats.org/drawingml/2006/table">
            <a:tbl>
              <a:tblPr/>
              <a:tblGrid>
                <a:gridCol w="1444476">
                  <a:extLst>
                    <a:ext uri="{9D8B030D-6E8A-4147-A177-3AD203B41FA5}">
                      <a16:colId xmlns:a16="http://schemas.microsoft.com/office/drawing/2014/main" val="3491664501"/>
                    </a:ext>
                  </a:extLst>
                </a:gridCol>
                <a:gridCol w="714405">
                  <a:extLst>
                    <a:ext uri="{9D8B030D-6E8A-4147-A177-3AD203B41FA5}">
                      <a16:colId xmlns:a16="http://schemas.microsoft.com/office/drawing/2014/main" val="2956656213"/>
                    </a:ext>
                  </a:extLst>
                </a:gridCol>
                <a:gridCol w="837949">
                  <a:extLst>
                    <a:ext uri="{9D8B030D-6E8A-4147-A177-3AD203B41FA5}">
                      <a16:colId xmlns:a16="http://schemas.microsoft.com/office/drawing/2014/main" val="2287649362"/>
                    </a:ext>
                  </a:extLst>
                </a:gridCol>
              </a:tblGrid>
              <a:tr h="33646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Dependent Variable</a:t>
                      </a:r>
                      <a:endParaRPr lang="en-US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Colombia</a:t>
                      </a:r>
                      <a:endParaRPr lang="en-US" sz="2000" b="0" i="0" u="none" strike="noStrike" dirty="0">
                        <a:solidFill>
                          <a:srgbClr val="C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</a:rPr>
                        <a:t>United States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680286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Output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0.24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0.209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1695095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Value Added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0.498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9787473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R&amp;D+i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2.94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0.385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4537129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Exports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2.92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1203832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Imports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2.37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691163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C207884-8937-D141-A475-F8E41C259491}"/>
              </a:ext>
            </a:extLst>
          </p:cNvPr>
          <p:cNvSpPr txBox="1"/>
          <p:nvPr/>
        </p:nvSpPr>
        <p:spPr>
          <a:xfrm>
            <a:off x="1201479" y="2424223"/>
            <a:ext cx="2169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Coefficients</a:t>
            </a:r>
          </a:p>
        </p:txBody>
      </p:sp>
      <p:graphicFrame>
        <p:nvGraphicFramePr>
          <p:cNvPr id="15" name="Content Placeholder 6">
            <a:extLst>
              <a:ext uri="{FF2B5EF4-FFF2-40B4-BE49-F238E27FC236}">
                <a16:creationId xmlns:a16="http://schemas.microsoft.com/office/drawing/2014/main" id="{40C596DE-E050-E549-A12E-3E9DA65E6B4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76666531"/>
              </p:ext>
            </p:extLst>
          </p:nvPr>
        </p:nvGraphicFramePr>
        <p:xfrm>
          <a:off x="4451541" y="2904586"/>
          <a:ext cx="2996830" cy="2074294"/>
        </p:xfrm>
        <a:graphic>
          <a:graphicData uri="http://schemas.openxmlformats.org/drawingml/2006/table">
            <a:tbl>
              <a:tblPr/>
              <a:tblGrid>
                <a:gridCol w="1444476">
                  <a:extLst>
                    <a:ext uri="{9D8B030D-6E8A-4147-A177-3AD203B41FA5}">
                      <a16:colId xmlns:a16="http://schemas.microsoft.com/office/drawing/2014/main" val="3491664501"/>
                    </a:ext>
                  </a:extLst>
                </a:gridCol>
                <a:gridCol w="714405">
                  <a:extLst>
                    <a:ext uri="{9D8B030D-6E8A-4147-A177-3AD203B41FA5}">
                      <a16:colId xmlns:a16="http://schemas.microsoft.com/office/drawing/2014/main" val="2956656213"/>
                    </a:ext>
                  </a:extLst>
                </a:gridCol>
                <a:gridCol w="837949">
                  <a:extLst>
                    <a:ext uri="{9D8B030D-6E8A-4147-A177-3AD203B41FA5}">
                      <a16:colId xmlns:a16="http://schemas.microsoft.com/office/drawing/2014/main" val="2287649362"/>
                    </a:ext>
                  </a:extLst>
                </a:gridCol>
              </a:tblGrid>
              <a:tr h="33646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Dependent Variable</a:t>
                      </a:r>
                      <a:endParaRPr lang="en-US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Colombia</a:t>
                      </a:r>
                      <a:endParaRPr lang="en-US" sz="2000" b="0" i="0" u="none" strike="noStrike" dirty="0">
                        <a:solidFill>
                          <a:srgbClr val="C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</a:rPr>
                        <a:t>United States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680286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Output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1695095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Value Added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5.11%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9787473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R&amp;D+i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34.18%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4537129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Exports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33.91%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1203832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Imports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26.74%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3.46%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6911632"/>
                  </a:ext>
                </a:extLst>
              </a:tr>
            </a:tbl>
          </a:graphicData>
        </a:graphic>
      </p:graphicFrame>
      <p:graphicFrame>
        <p:nvGraphicFramePr>
          <p:cNvPr id="17" name="Content Placeholder 6">
            <a:extLst>
              <a:ext uri="{FF2B5EF4-FFF2-40B4-BE49-F238E27FC236}">
                <a16:creationId xmlns:a16="http://schemas.microsoft.com/office/drawing/2014/main" id="{E36EE127-F6F8-9446-9BD5-AB12EFE2173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39089000"/>
              </p:ext>
            </p:extLst>
          </p:nvPr>
        </p:nvGraphicFramePr>
        <p:xfrm>
          <a:off x="8074215" y="2898321"/>
          <a:ext cx="2996830" cy="2074294"/>
        </p:xfrm>
        <a:graphic>
          <a:graphicData uri="http://schemas.openxmlformats.org/drawingml/2006/table">
            <a:tbl>
              <a:tblPr/>
              <a:tblGrid>
                <a:gridCol w="1444476">
                  <a:extLst>
                    <a:ext uri="{9D8B030D-6E8A-4147-A177-3AD203B41FA5}">
                      <a16:colId xmlns:a16="http://schemas.microsoft.com/office/drawing/2014/main" val="3491664501"/>
                    </a:ext>
                  </a:extLst>
                </a:gridCol>
                <a:gridCol w="714405">
                  <a:extLst>
                    <a:ext uri="{9D8B030D-6E8A-4147-A177-3AD203B41FA5}">
                      <a16:colId xmlns:a16="http://schemas.microsoft.com/office/drawing/2014/main" val="2956656213"/>
                    </a:ext>
                  </a:extLst>
                </a:gridCol>
                <a:gridCol w="837949">
                  <a:extLst>
                    <a:ext uri="{9D8B030D-6E8A-4147-A177-3AD203B41FA5}">
                      <a16:colId xmlns:a16="http://schemas.microsoft.com/office/drawing/2014/main" val="2287649362"/>
                    </a:ext>
                  </a:extLst>
                </a:gridCol>
              </a:tblGrid>
              <a:tr h="33646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Dependent Variable</a:t>
                      </a:r>
                      <a:endParaRPr lang="en-US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Colombia</a:t>
                      </a:r>
                      <a:endParaRPr lang="en-US" sz="2000" b="0" i="0" u="none" strike="noStrike" dirty="0">
                        <a:solidFill>
                          <a:srgbClr val="C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</a:rPr>
                        <a:t>United States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680286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Output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4.31%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1695095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Value Added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11.92%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9.16%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9787473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R&amp;D+i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67.77%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7.01%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4537129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Exports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67.18%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6.73%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1203832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Imports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51.76%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6911632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6F4944A2-A520-A041-8054-A37866494BAB}"/>
              </a:ext>
            </a:extLst>
          </p:cNvPr>
          <p:cNvSpPr txBox="1"/>
          <p:nvPr/>
        </p:nvSpPr>
        <p:spPr>
          <a:xfrm>
            <a:off x="4288453" y="2304908"/>
            <a:ext cx="3330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10% point-increase in management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5C86596-708A-244D-BFC5-DED5902DAAB7}"/>
              </a:ext>
            </a:extLst>
          </p:cNvPr>
          <p:cNvSpPr txBox="1"/>
          <p:nvPr/>
        </p:nvSpPr>
        <p:spPr>
          <a:xfrm>
            <a:off x="8081793" y="2147224"/>
            <a:ext cx="2996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One standard deviation change in management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03D2C43-B932-7E48-8012-07E3DB4E7378}"/>
              </a:ext>
            </a:extLst>
          </p:cNvPr>
          <p:cNvSpPr/>
          <p:nvPr/>
        </p:nvSpPr>
        <p:spPr>
          <a:xfrm>
            <a:off x="711603" y="6182402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</a:t>
            </a:r>
          </a:p>
        </p:txBody>
      </p:sp>
    </p:spTree>
    <p:extLst>
      <p:ext uri="{BB962C8B-B14F-4D97-AF65-F5344CB8AC3E}">
        <p14:creationId xmlns:p14="http://schemas.microsoft.com/office/powerpoint/2010/main" val="1832323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EB3B4-5405-0E4E-AA17-A989512A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17" y="473467"/>
            <a:ext cx="11201400" cy="1227741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Firm Management Score and Performance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0E56-9729-5F4F-9404-452C061C2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344" y="2378320"/>
            <a:ext cx="3657600" cy="3959352"/>
          </a:xfrm>
        </p:spPr>
        <p:txBody>
          <a:bodyPr anchor="ctr">
            <a:normAutofit fontScale="25000" lnSpcReduction="20000"/>
          </a:bodyPr>
          <a:lstStyle/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230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sz="230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sz="230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sz="17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3600" dirty="0"/>
              <a:t>Yi:Production of firm i</a:t>
            </a:r>
          </a:p>
          <a:p>
            <a:pPr marL="0" indent="0">
              <a:buNone/>
            </a:pPr>
            <a:r>
              <a:rPr lang="en-US" sz="3600" dirty="0"/>
              <a:t>Ai: Total factor productivity (Excluding Management Practices)</a:t>
            </a:r>
          </a:p>
          <a:p>
            <a:pPr marL="0" indent="0">
              <a:buNone/>
            </a:pPr>
            <a:r>
              <a:rPr lang="en-US" sz="3600" dirty="0"/>
              <a:t>Ki:Fixed assets at final of 2018</a:t>
            </a:r>
          </a:p>
          <a:p>
            <a:pPr marL="0" indent="0">
              <a:buNone/>
            </a:pPr>
            <a:r>
              <a:rPr lang="en-US" sz="3600" dirty="0"/>
              <a:t>Li:Labor inputs: the total number of employees of firm i</a:t>
            </a:r>
          </a:p>
          <a:p>
            <a:pPr marL="0" indent="0">
              <a:buNone/>
            </a:pPr>
            <a:r>
              <a:rPr lang="en-US" sz="3600" dirty="0"/>
              <a:t>Ii:Intermediate inputs </a:t>
            </a:r>
          </a:p>
          <a:p>
            <a:pPr marL="0" indent="0">
              <a:buNone/>
            </a:pPr>
            <a:r>
              <a:rPr lang="en-US" sz="3600" dirty="0"/>
              <a:t>Xi:Vector of additional factors: the percent of staff with college degree</a:t>
            </a:r>
          </a:p>
          <a:p>
            <a:pPr marL="0" indent="0">
              <a:buNone/>
            </a:pPr>
            <a:r>
              <a:rPr lang="en-US" sz="3600" dirty="0"/>
              <a:t>Mi: Management score (1-16)</a:t>
            </a:r>
          </a:p>
          <a:p>
            <a:pPr marL="0" indent="0">
              <a:buNone/>
            </a:pPr>
            <a:endParaRPr lang="en-US" sz="24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</a:rPr>
              <a:t>Every 10%-point increase in our management score is associated with a 2.43% on Output / Emp</a:t>
            </a:r>
            <a:endParaRPr lang="en-US" sz="56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4000" dirty="0"/>
              <a:t>(= exp(0.24/10) − 1)=2.43%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</a:rPr>
              <a:t>One standard deviation change in management is associated with a 4.5% on Output / Emp</a:t>
            </a:r>
          </a:p>
          <a:p>
            <a:pPr marL="0" indent="0">
              <a:buNone/>
            </a:pPr>
            <a:r>
              <a:rPr lang="en-US" sz="4000" dirty="0"/>
              <a:t>(=EXP(0.176*0.24)-1)=4.3%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endParaRPr lang="en-US" sz="1700" dirty="0">
              <a:solidFill>
                <a:srgbClr val="0070C0"/>
              </a:solidFill>
            </a:endParaRPr>
          </a:p>
          <a:p>
            <a:endParaRPr lang="en-US" sz="1700" dirty="0">
              <a:solidFill>
                <a:srgbClr val="0070C0"/>
              </a:solidFill>
            </a:endParaRPr>
          </a:p>
          <a:p>
            <a:endParaRPr lang="en-US" sz="1700" dirty="0">
              <a:solidFill>
                <a:srgbClr val="0070C0"/>
              </a:solidFill>
            </a:endParaRP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DFDD365-67EB-D040-9ABD-C7A1CB2CF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4409" y="2224950"/>
            <a:ext cx="6709144" cy="396730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51029BC-65E7-F248-B97F-EC709E659586}"/>
              </a:ext>
            </a:extLst>
          </p:cNvPr>
          <p:cNvSpPr/>
          <p:nvPr/>
        </p:nvSpPr>
        <p:spPr>
          <a:xfrm>
            <a:off x="4167184" y="6417447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</a:t>
            </a:r>
          </a:p>
        </p:txBody>
      </p:sp>
      <p:pic>
        <p:nvPicPr>
          <p:cNvPr id="5" name="Picture 4" descr="A close up of a watch&#10;&#10;Description automatically generated">
            <a:extLst>
              <a:ext uri="{FF2B5EF4-FFF2-40B4-BE49-F238E27FC236}">
                <a16:creationId xmlns:a16="http://schemas.microsoft.com/office/drawing/2014/main" id="{EDBE00E7-418F-5448-9929-1ECF97B641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78320"/>
            <a:ext cx="3411946" cy="53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689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2468898-5A6E-4D55-85EC-308E785EE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6EB3B4-5405-0E4E-AA17-A989512A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324612"/>
            <a:ext cx="11201400" cy="1106424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Firm Management Score and Performance (2)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8458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1721922"/>
            <a:ext cx="4218432" cy="4520560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0E56-9729-5F4F-9404-452C061C2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6195" y="1900517"/>
            <a:ext cx="3646527" cy="395935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Every 10%-point increase in our management score is associated with a 6.61% on </a:t>
            </a:r>
            <a:r>
              <a:rPr lang="en-US" sz="1800" b="1" dirty="0">
                <a:solidFill>
                  <a:srgbClr val="0070C0"/>
                </a:solidFill>
              </a:rPr>
              <a:t>VA / Emp</a:t>
            </a:r>
            <a:endParaRPr lang="en-US" sz="36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2000" dirty="0"/>
              <a:t>(= exp(0.64/10) − 1)=6.61%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Every 10%-point increase in our management score is associated with a 34.18% on </a:t>
            </a:r>
            <a:r>
              <a:rPr lang="en-US" sz="1800" b="1" dirty="0" err="1">
                <a:solidFill>
                  <a:srgbClr val="0070C0"/>
                </a:solidFill>
              </a:rPr>
              <a:t>R&amp;Di</a:t>
            </a:r>
            <a:r>
              <a:rPr lang="en-US" sz="1800" b="1" dirty="0">
                <a:solidFill>
                  <a:srgbClr val="0070C0"/>
                </a:solidFill>
              </a:rPr>
              <a:t> / Emp</a:t>
            </a:r>
            <a:endParaRPr lang="en-US" sz="36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2000" dirty="0"/>
              <a:t>(=exp(0.176*2.94)-1)=34,1%</a:t>
            </a:r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18EB2624-A23E-224D-9B85-936B4AA1F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879" y="1637864"/>
            <a:ext cx="7378922" cy="460461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771D0E5-53CB-B940-9305-527DB431A933}"/>
              </a:ext>
            </a:extLst>
          </p:cNvPr>
          <p:cNvSpPr/>
          <p:nvPr/>
        </p:nvSpPr>
        <p:spPr>
          <a:xfrm>
            <a:off x="429768" y="6296325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</a:t>
            </a:r>
          </a:p>
        </p:txBody>
      </p:sp>
    </p:spTree>
    <p:extLst>
      <p:ext uri="{BB962C8B-B14F-4D97-AF65-F5344CB8AC3E}">
        <p14:creationId xmlns:p14="http://schemas.microsoft.com/office/powerpoint/2010/main" val="3087402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EB3B4-5405-0E4E-AA17-A989512A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684" y="578842"/>
            <a:ext cx="11201400" cy="1106424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Trade Outcomes and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0E56-9729-5F4F-9404-452C061C2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95685" y="1900517"/>
            <a:ext cx="3487038" cy="395935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70C0"/>
                </a:solidFill>
              </a:rPr>
              <a:t>Every 10%-point increase in our management score is associated with a 33.9% on </a:t>
            </a:r>
            <a:r>
              <a:rPr lang="en-US" sz="1600" b="1" dirty="0">
                <a:solidFill>
                  <a:srgbClr val="0070C0"/>
                </a:solidFill>
              </a:rPr>
              <a:t>Exports</a:t>
            </a:r>
            <a:endParaRPr lang="en-US" sz="32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1800" dirty="0"/>
              <a:t>(= exp(2.92/10) − 1)=33.9%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70C0"/>
                </a:solidFill>
              </a:rPr>
              <a:t>Every 10%-point increase in our management score is associated with a 26.7% on </a:t>
            </a:r>
            <a:r>
              <a:rPr lang="en-US" sz="1600" b="1" dirty="0">
                <a:solidFill>
                  <a:srgbClr val="0070C0"/>
                </a:solidFill>
              </a:rPr>
              <a:t>Imports</a:t>
            </a:r>
            <a:endParaRPr lang="en-US" sz="32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1800" dirty="0"/>
              <a:t>(=exp(0.176*2.94)-1)=26,7%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71D0E5-53CB-B940-9305-527DB431A933}"/>
              </a:ext>
            </a:extLst>
          </p:cNvPr>
          <p:cNvSpPr/>
          <p:nvPr/>
        </p:nvSpPr>
        <p:spPr>
          <a:xfrm>
            <a:off x="663684" y="6025242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081A13FB-B655-0448-8DAB-10DFEFD40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768" y="2264734"/>
            <a:ext cx="7070651" cy="376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522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EB3B4-5405-0E4E-AA17-A989512A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17" y="473467"/>
            <a:ext cx="8590002" cy="1227741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Gravity Equation and Management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0E56-9729-5F4F-9404-452C061C2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058" y="2445488"/>
            <a:ext cx="3592699" cy="2998382"/>
          </a:xfrm>
        </p:spPr>
        <p:txBody>
          <a:bodyPr anchor="ctr">
            <a:normAutofit fontScale="92500" lnSpcReduction="20000"/>
          </a:bodyPr>
          <a:lstStyle/>
          <a:p>
            <a:endParaRPr lang="en-US" sz="170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sz="1700" i="1" dirty="0"/>
          </a:p>
          <a:p>
            <a:pPr marL="0" indent="0">
              <a:buNone/>
            </a:pPr>
            <a:endParaRPr lang="en-US" sz="1700" i="1" dirty="0"/>
          </a:p>
          <a:p>
            <a:pPr marL="0" indent="0">
              <a:buNone/>
            </a:pPr>
            <a:r>
              <a:rPr lang="en-US" sz="1700" i="1" dirty="0" err="1"/>
              <a:t>X</a:t>
            </a:r>
            <a:r>
              <a:rPr lang="en-US" sz="1700" i="1" baseline="-25000" dirty="0" err="1"/>
              <a:t>ij</a:t>
            </a:r>
            <a:r>
              <a:rPr lang="en-US" sz="1700" i="1" baseline="-25000" dirty="0"/>
              <a:t> </a:t>
            </a:r>
            <a:r>
              <a:rPr lang="en-US" sz="1700" i="1" dirty="0"/>
              <a:t>: Exports from i to j</a:t>
            </a:r>
          </a:p>
          <a:p>
            <a:pPr marL="0" indent="0">
              <a:buNone/>
            </a:pPr>
            <a:r>
              <a:rPr lang="en-US" sz="1700" i="1" dirty="0"/>
              <a:t>Y</a:t>
            </a:r>
            <a:r>
              <a:rPr lang="en-US" sz="1700" i="1" baseline="-25000" dirty="0"/>
              <a:t>i</a:t>
            </a:r>
            <a:r>
              <a:rPr lang="en-US" sz="1700" i="1" dirty="0"/>
              <a:t> : i’s GDP</a:t>
            </a:r>
          </a:p>
          <a:p>
            <a:pPr marL="0" indent="0">
              <a:buNone/>
            </a:pPr>
            <a:r>
              <a:rPr lang="en-US" sz="1700" i="1" dirty="0" err="1"/>
              <a:t>D</a:t>
            </a:r>
            <a:r>
              <a:rPr lang="en-US" sz="1700" i="1" baseline="-25000" dirty="0" err="1"/>
              <a:t>ij</a:t>
            </a:r>
            <a:r>
              <a:rPr lang="en-US" sz="1700" i="1" baseline="-25000" dirty="0"/>
              <a:t> </a:t>
            </a:r>
            <a:r>
              <a:rPr lang="en-US" sz="1700" i="1" dirty="0"/>
              <a:t>: Geographical distance between countries i and j</a:t>
            </a:r>
          </a:p>
          <a:p>
            <a:pPr marL="0" indent="0">
              <a:buNone/>
            </a:pPr>
            <a:r>
              <a:rPr lang="en-US" sz="1700" i="1" dirty="0"/>
              <a:t> </a:t>
            </a:r>
          </a:p>
          <a:p>
            <a:r>
              <a:rPr lang="en-US" sz="1700" dirty="0">
                <a:solidFill>
                  <a:srgbClr val="0070C0"/>
                </a:solidFill>
              </a:rPr>
              <a:t>Positive Sign of Management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1029BC-65E7-F248-B97F-EC709E659586}"/>
              </a:ext>
            </a:extLst>
          </p:cNvPr>
          <p:cNvSpPr/>
          <p:nvPr/>
        </p:nvSpPr>
        <p:spPr>
          <a:xfrm>
            <a:off x="3879757" y="6384533"/>
            <a:ext cx="3791423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with data WMS-2015 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C9B81851-6E50-CE46-90CA-683DD7C8D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6335" y="2150089"/>
            <a:ext cx="7570382" cy="4225055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7959E285-F498-A14F-95E2-45F09975F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017" y="2460776"/>
            <a:ext cx="2030147" cy="96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144761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617</Words>
  <Application>Microsoft Macintosh PowerPoint</Application>
  <PresentationFormat>Widescreen</PresentationFormat>
  <Paragraphs>145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Avenir Next LT Pro</vt:lpstr>
      <vt:lpstr>Calibri</vt:lpstr>
      <vt:lpstr>AccentBoxVTI</vt:lpstr>
      <vt:lpstr>PowerPoint Presentation</vt:lpstr>
      <vt:lpstr> Management Score   Colombia (Industry Edit 2018) vs. USA (Annual Survey of Manufactories 2010 and 2015)        </vt:lpstr>
      <vt:lpstr>Employment and Management Colombia</vt:lpstr>
      <vt:lpstr>Performance and Management</vt:lpstr>
      <vt:lpstr>Semi-elasticities of Colombia and United States Independent variable: Management</vt:lpstr>
      <vt:lpstr>Firm Management Score and Performance (1)</vt:lpstr>
      <vt:lpstr>Firm Management Score and Performance (2)</vt:lpstr>
      <vt:lpstr>Trade Outcomes and Management</vt:lpstr>
      <vt:lpstr>Gravity Equation and Management </vt:lpstr>
      <vt:lpstr>China Import Share and Management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Javier Fernandez</dc:creator>
  <cp:lastModifiedBy>Javier Fernandez</cp:lastModifiedBy>
  <cp:revision>4</cp:revision>
  <dcterms:created xsi:type="dcterms:W3CDTF">2020-08-06T00:02:51Z</dcterms:created>
  <dcterms:modified xsi:type="dcterms:W3CDTF">2020-08-06T00:26:06Z</dcterms:modified>
</cp:coreProperties>
</file>

<file path=docProps/thumbnail.jpeg>
</file>